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5" r:id="rId5"/>
    <p:sldId id="266" r:id="rId6"/>
    <p:sldId id="268" r:id="rId7"/>
    <p:sldId id="267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1" autoAdjust="0"/>
  </p:normalViewPr>
  <p:slideViewPr>
    <p:cSldViewPr snapToGrid="0">
      <p:cViewPr varScale="1">
        <p:scale>
          <a:sx n="61" d="100"/>
          <a:sy n="61" d="100"/>
        </p:scale>
        <p:origin x="84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ADB36-8970-4C84-8DFA-960BAE2BA83B}" type="datetimeFigureOut">
              <a:rPr lang="en-AU" smtClean="0"/>
              <a:t>2/06/2016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01CF5-48D3-4A35-9041-95B04EDEE5E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064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1CF5-48D3-4A35-9041-95B04EDEE5E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629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624B-EB9E-465E-937D-C822F4DFD617}" type="datetime1">
              <a:rPr lang="en-AU" smtClean="0"/>
              <a:t>2/06/2016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2124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79C02-4237-45CF-83A1-BC18C7F1111A}" type="datetime1">
              <a:rPr lang="en-AU" smtClean="0"/>
              <a:t>2/06/2016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467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06C-26CE-4D97-87A5-44CE6EB38209}" type="datetime1">
              <a:rPr lang="en-AU" smtClean="0"/>
              <a:t>2/06/2016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133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A92C-E23F-4D74-9BB0-90F3F5CDEBA4}" type="datetime1">
              <a:rPr lang="en-AU" smtClean="0"/>
              <a:t>2/06/2016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25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8EF3C-8013-4E39-997E-A68435633487}" type="datetime1">
              <a:rPr lang="en-AU" smtClean="0"/>
              <a:t>2/06/2016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67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F6-2A9F-4E81-9A9B-9BE3AAD8F6A6}" type="datetime1">
              <a:rPr lang="en-AU" smtClean="0"/>
              <a:t>2/06/2016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35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0C811-D44B-4A2B-B9BF-710C52245F5D}" type="datetime1">
              <a:rPr lang="en-AU" smtClean="0"/>
              <a:t>2/06/2016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018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0039-E1EA-4E29-B63B-8707B169DE0E}" type="datetime1">
              <a:rPr lang="en-AU" smtClean="0"/>
              <a:t>2/06/2016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457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3456E-C248-46F0-BD47-735ABEADB80C}" type="datetime1">
              <a:rPr lang="en-AU" smtClean="0"/>
              <a:t>2/06/2016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43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34AD-9FF3-4231-9F23-7C58C5C9A52E}" type="datetime1">
              <a:rPr lang="en-AU" smtClean="0"/>
              <a:t>2/06/2016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3261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685E-BD9D-4E26-8B79-B9798EBDE278}" type="datetime1">
              <a:rPr lang="en-AU" smtClean="0"/>
              <a:t>2/06/2016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346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A84A9-2D24-4B19-8D7B-B4302D4F478D}" type="datetime1">
              <a:rPr lang="en-AU" smtClean="0"/>
              <a:t>2/06/2016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C7BE9-CD48-48A8-BCD1-85F8E18C9C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224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sz="4400" b="1" dirty="0"/>
              <a:t>The use of data mining and neural networks for forecasting stock market </a:t>
            </a:r>
            <a:r>
              <a:rPr lang="en-AU" sz="4400" b="1" dirty="0" smtClean="0"/>
              <a:t>returns</a:t>
            </a:r>
            <a:br>
              <a:rPr lang="en-AU" sz="4400" b="1" dirty="0" smtClean="0"/>
            </a:br>
            <a:r>
              <a:rPr lang="en-AU" sz="3200" dirty="0"/>
              <a:t>David </a:t>
            </a:r>
            <a:r>
              <a:rPr lang="en-AU" sz="3200" dirty="0" err="1" smtClean="0"/>
              <a:t>Enke</a:t>
            </a:r>
            <a:r>
              <a:rPr lang="en-AU" sz="3200" dirty="0" smtClean="0"/>
              <a:t>, </a:t>
            </a:r>
            <a:r>
              <a:rPr lang="en-AU" sz="3200" dirty="0" err="1"/>
              <a:t>Suraphan</a:t>
            </a:r>
            <a:r>
              <a:rPr lang="en-AU" sz="3200" dirty="0"/>
              <a:t> </a:t>
            </a:r>
            <a:r>
              <a:rPr lang="en-AU" sz="3200" dirty="0" err="1"/>
              <a:t>Thawornwong</a:t>
            </a:r>
            <a:r>
              <a:rPr lang="en-AU" sz="3600" dirty="0" smtClean="0"/>
              <a:t/>
            </a:r>
            <a:br>
              <a:rPr lang="en-AU" sz="3600" dirty="0" smtClean="0"/>
            </a:br>
            <a:r>
              <a:rPr lang="en-AU" sz="2000" dirty="0" smtClean="0"/>
              <a:t>2005</a:t>
            </a:r>
            <a:r>
              <a:rPr lang="en-AU" sz="4900" dirty="0" smtClean="0"/>
              <a:t/>
            </a:r>
            <a:br>
              <a:rPr lang="en-AU" sz="4900" dirty="0" smtClean="0"/>
            </a:b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AU" sz="2200" dirty="0" smtClean="0"/>
              <a:t>Re-implementation by </a:t>
            </a:r>
            <a:r>
              <a:rPr lang="en-AU" sz="2200" dirty="0" err="1" smtClean="0"/>
              <a:t>Sunay</a:t>
            </a:r>
            <a:r>
              <a:rPr lang="en-AU" sz="2200" dirty="0"/>
              <a:t> </a:t>
            </a:r>
            <a:r>
              <a:rPr lang="en-AU" sz="2200" dirty="0" err="1" smtClean="0"/>
              <a:t>Lalchandani</a:t>
            </a:r>
            <a:r>
              <a:rPr lang="en-AU" sz="2200" dirty="0" smtClean="0"/>
              <a:t> (</a:t>
            </a:r>
            <a:r>
              <a:rPr lang="en-AU" sz="2200" dirty="0"/>
              <a:t>11290018 </a:t>
            </a:r>
            <a:r>
              <a:rPr lang="en-AU" sz="2200" dirty="0" smtClean="0"/>
              <a:t>)</a:t>
            </a:r>
            <a:r>
              <a:rPr lang="en-AU" sz="2200" dirty="0"/>
              <a:t> </a:t>
            </a:r>
            <a:r>
              <a:rPr lang="en-AU" sz="2200" dirty="0" smtClean="0"/>
              <a:t>&amp; </a:t>
            </a:r>
            <a:r>
              <a:rPr lang="en-AU" sz="2200" dirty="0"/>
              <a:t>Joel Cappelli (12137384)</a:t>
            </a:r>
            <a:endParaRPr lang="en-AU" sz="2200" dirty="0" smtClean="0"/>
          </a:p>
          <a:p>
            <a:r>
              <a:rPr lang="en-AU" dirty="0" smtClean="0"/>
              <a:t>UTS</a:t>
            </a:r>
          </a:p>
          <a:p>
            <a:r>
              <a:rPr lang="en-AU" dirty="0" smtClean="0"/>
              <a:t>49275 Major Project</a:t>
            </a:r>
          </a:p>
          <a:p>
            <a:r>
              <a:rPr lang="en-AU" dirty="0" smtClean="0"/>
              <a:t>June 2016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9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959"/>
            <a:ext cx="10515600" cy="1325563"/>
          </a:xfrm>
        </p:spPr>
        <p:txBody>
          <a:bodyPr/>
          <a:lstStyle/>
          <a:p>
            <a:r>
              <a:rPr lang="en-AU" b="1" dirty="0" smtClean="0"/>
              <a:t>Motivation – Aussie stock market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564"/>
            <a:ext cx="10587892" cy="1675667"/>
          </a:xfrm>
        </p:spPr>
        <p:txBody>
          <a:bodyPr>
            <a:normAutofit/>
          </a:bodyPr>
          <a:lstStyle/>
          <a:p>
            <a:r>
              <a:rPr lang="en-AU" dirty="0"/>
              <a:t>It has been widely accepted by many studies that non-linearity exists in the financial markets and that neural networks can be </a:t>
            </a:r>
            <a:r>
              <a:rPr lang="en-AU" dirty="0" smtClean="0"/>
              <a:t>effectively used </a:t>
            </a:r>
            <a:r>
              <a:rPr lang="en-AU" dirty="0"/>
              <a:t>to uncover this relationship</a:t>
            </a:r>
            <a:r>
              <a:rPr lang="en-AU" dirty="0" smtClean="0"/>
              <a:t>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2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665" t="15994" r="47005" b="31116"/>
          <a:stretch/>
        </p:blipFill>
        <p:spPr>
          <a:xfrm>
            <a:off x="668215" y="2933211"/>
            <a:ext cx="5126892" cy="3423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914291" y="2876062"/>
            <a:ext cx="5681785" cy="348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The</a:t>
            </a:r>
            <a:r>
              <a:rPr lang="en-AU" dirty="0"/>
              <a:t> </a:t>
            </a:r>
            <a:r>
              <a:rPr lang="en-AU" b="1" dirty="0"/>
              <a:t>S&amp;P</a:t>
            </a:r>
            <a:r>
              <a:rPr lang="en-AU" dirty="0"/>
              <a:t>/</a:t>
            </a:r>
            <a:r>
              <a:rPr lang="en-AU" b="1" dirty="0"/>
              <a:t>ASX </a:t>
            </a:r>
            <a:r>
              <a:rPr lang="en-AU" b="1" dirty="0" smtClean="0"/>
              <a:t>200 XJOA</a:t>
            </a:r>
            <a:r>
              <a:rPr lang="en-AU" dirty="0"/>
              <a:t> is recognized as the institutional investable benchmark in Australia. </a:t>
            </a:r>
            <a:endParaRPr lang="en-AU" dirty="0" smtClean="0"/>
          </a:p>
          <a:p>
            <a:r>
              <a:rPr lang="en-AU" dirty="0" smtClean="0"/>
              <a:t>The </a:t>
            </a:r>
            <a:r>
              <a:rPr lang="en-AU" dirty="0"/>
              <a:t>index covers approximately 80% of Australian equity market capitalization.</a:t>
            </a:r>
          </a:p>
        </p:txBody>
      </p:sp>
    </p:spTree>
    <p:extLst>
      <p:ext uri="{BB962C8B-B14F-4D97-AF65-F5344CB8AC3E}">
        <p14:creationId xmlns:p14="http://schemas.microsoft.com/office/powerpoint/2010/main" val="367440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892692" cy="1345906"/>
          </a:xfrm>
        </p:spPr>
        <p:txBody>
          <a:bodyPr/>
          <a:lstStyle/>
          <a:p>
            <a:r>
              <a:rPr lang="en-AU" b="1" dirty="0" smtClean="0"/>
              <a:t>System overview – daily predictions of ASX200</a:t>
            </a:r>
            <a:endParaRPr lang="en-A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6830" y="4941240"/>
                <a:ext cx="10722708" cy="156588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AU" sz="2400" dirty="0"/>
                  <a:t>9</a:t>
                </a:r>
                <a:r>
                  <a:rPr lang="en-AU" sz="2400" dirty="0" smtClean="0"/>
                  <a:t> </a:t>
                </a:r>
                <a:r>
                  <a:rPr lang="en-AU" sz="2400" dirty="0" smtClean="0"/>
                  <a:t>years of daily data from Bloomberg, </a:t>
                </a:r>
                <a:r>
                  <a:rPr lang="en-AU" sz="2400" dirty="0" err="1" smtClean="0"/>
                  <a:t>Quandl</a:t>
                </a:r>
                <a:r>
                  <a:rPr lang="en-AU" sz="2400" dirty="0" smtClean="0"/>
                  <a:t> and Reserve Bank of Australia (RBA), </a:t>
                </a:r>
                <a:r>
                  <a:rPr lang="en-AU" sz="2400" dirty="0" smtClean="0"/>
                  <a:t>33% training/test/validation </a:t>
                </a:r>
                <a:r>
                  <a:rPr lang="en-AU" sz="2400" dirty="0" smtClean="0"/>
                  <a:t>split, 3 years for training and </a:t>
                </a:r>
                <a:r>
                  <a:rPr lang="en-AU" sz="2400" dirty="0" smtClean="0"/>
                  <a:t>3 </a:t>
                </a:r>
                <a:r>
                  <a:rPr lang="en-AU" sz="2400" dirty="0" smtClean="0"/>
                  <a:t>years for out-of-sample validation. </a:t>
                </a:r>
              </a:p>
              <a:p>
                <a:r>
                  <a:rPr lang="en-AU" sz="2400" dirty="0" smtClean="0"/>
                  <a:t>Log-difference </a:t>
                </a:r>
                <a14:m>
                  <m:oMath xmlns:m="http://schemas.openxmlformats.org/officeDocument/2006/math"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AU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m:rPr>
                        <m:sty m:val="p"/>
                      </m:rPr>
                      <a:rPr lang="en-AU" sz="24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AU" sz="2400" dirty="0" smtClean="0"/>
                  <a:t> </a:t>
                </a:r>
                <a:r>
                  <a:rPr lang="en-AU" sz="2400" dirty="0"/>
                  <a:t>of variables </a:t>
                </a:r>
                <a:r>
                  <a:rPr lang="en-AU" sz="2400" dirty="0" smtClean="0"/>
                  <a:t>were provided </a:t>
                </a:r>
                <a:r>
                  <a:rPr lang="en-AU" sz="2400" dirty="0"/>
                  <a:t>to the </a:t>
                </a:r>
                <a:r>
                  <a:rPr lang="en-AU" sz="2400" dirty="0" smtClean="0"/>
                  <a:t>network</a:t>
                </a:r>
              </a:p>
              <a:p>
                <a:r>
                  <a:rPr lang="en-AU" sz="2400" dirty="0" smtClean="0"/>
                  <a:t>Intra-day prediction of </a:t>
                </a:r>
                <a:r>
                  <a:rPr lang="en-AU" sz="2400" dirty="0"/>
                  <a:t>predict the level and to classify </a:t>
                </a:r>
                <a:r>
                  <a:rPr lang="en-AU" sz="2400" dirty="0" smtClean="0"/>
                  <a:t>the sign </a:t>
                </a:r>
                <a:r>
                  <a:rPr lang="en-AU" sz="2400" dirty="0"/>
                  <a:t>of the </a:t>
                </a:r>
                <a:r>
                  <a:rPr lang="en-AU" sz="2400" dirty="0" smtClean="0"/>
                  <a:t>movement of ASX200</a:t>
                </a:r>
                <a:endParaRPr lang="en-AU" sz="2400" dirty="0"/>
              </a:p>
              <a:p>
                <a:pPr marL="457200" lvl="1" indent="0">
                  <a:buNone/>
                </a:pPr>
                <a:endParaRPr lang="en-AU" sz="2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6830" y="4941240"/>
                <a:ext cx="10722708" cy="1565886"/>
              </a:xfrm>
              <a:blipFill rotWithShape="0">
                <a:blip r:embed="rId2"/>
                <a:stretch>
                  <a:fillRect l="-625" t="-5078" r="-739" b="-74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3</a:t>
            </a:fld>
            <a:endParaRPr lang="en-AU"/>
          </a:p>
        </p:txBody>
      </p:sp>
      <p:grpSp>
        <p:nvGrpSpPr>
          <p:cNvPr id="4" name="Group 3"/>
          <p:cNvGrpSpPr/>
          <p:nvPr/>
        </p:nvGrpSpPr>
        <p:grpSpPr>
          <a:xfrm>
            <a:off x="212969" y="1350138"/>
            <a:ext cx="11438534" cy="3323455"/>
            <a:chOff x="228599" y="1312118"/>
            <a:chExt cx="11438534" cy="3323455"/>
          </a:xfrm>
        </p:grpSpPr>
        <p:sp>
          <p:nvSpPr>
            <p:cNvPr id="6" name="Rounded Rectangle 5"/>
            <p:cNvSpPr/>
            <p:nvPr/>
          </p:nvSpPr>
          <p:spPr>
            <a:xfrm>
              <a:off x="228599" y="1552812"/>
              <a:ext cx="3098057" cy="28861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/>
                <a:t>Input variables</a:t>
              </a:r>
            </a:p>
            <a:p>
              <a:pPr marL="285750" indent="-285750">
                <a:buFontTx/>
                <a:buChar char="-"/>
              </a:pPr>
              <a:r>
                <a:rPr lang="en-AU" dirty="0" smtClean="0"/>
                <a:t>Global market indices</a:t>
              </a:r>
              <a:endParaRPr lang="en-AU" dirty="0"/>
            </a:p>
            <a:p>
              <a:pPr marL="285750" indent="-285750">
                <a:buFontTx/>
                <a:buChar char="-"/>
              </a:pPr>
              <a:r>
                <a:rPr lang="en-AU" dirty="0" smtClean="0"/>
                <a:t>Treasury </a:t>
              </a:r>
              <a:r>
                <a:rPr lang="en-AU" dirty="0"/>
                <a:t>and/or government </a:t>
              </a:r>
              <a:r>
                <a:rPr lang="en-AU" dirty="0" smtClean="0"/>
                <a:t>bonds</a:t>
              </a:r>
              <a:endParaRPr lang="en-AU" dirty="0"/>
            </a:p>
            <a:p>
              <a:pPr marL="285750" indent="-285750">
                <a:buFontTx/>
                <a:buChar char="-"/>
              </a:pPr>
              <a:r>
                <a:rPr lang="en-AU" dirty="0" smtClean="0"/>
                <a:t>Dividend </a:t>
              </a:r>
              <a:r>
                <a:rPr lang="en-AU" dirty="0"/>
                <a:t>yield of </a:t>
              </a:r>
              <a:r>
                <a:rPr lang="en-AU" dirty="0" smtClean="0"/>
                <a:t>ASX200</a:t>
              </a:r>
              <a:endParaRPr lang="en-AU" dirty="0"/>
            </a:p>
            <a:p>
              <a:pPr marL="285750" indent="-285750">
                <a:buFontTx/>
                <a:buChar char="-"/>
              </a:pPr>
              <a:r>
                <a:rPr lang="en-AU" dirty="0" smtClean="0"/>
                <a:t>FX Rates, USD/Yen</a:t>
              </a:r>
              <a:r>
                <a:rPr lang="en-AU" dirty="0"/>
                <a:t>, USD/JPY, AUD/USD</a:t>
              </a:r>
            </a:p>
            <a:p>
              <a:pPr marL="285750" indent="-285750">
                <a:buFontTx/>
                <a:buChar char="-"/>
              </a:pPr>
              <a:r>
                <a:rPr lang="en-AU" dirty="0" smtClean="0"/>
                <a:t>Commodities </a:t>
              </a:r>
              <a:r>
                <a:rPr lang="en-AU" dirty="0"/>
                <a:t>(gold, oil, iron ore)</a:t>
              </a:r>
            </a:p>
            <a:p>
              <a:pPr algn="ctr"/>
              <a:r>
                <a:rPr lang="en-AU" dirty="0" smtClean="0"/>
                <a:t> </a:t>
              </a:r>
              <a:endParaRPr lang="en-AU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942398" y="1937813"/>
              <a:ext cx="3145349" cy="214753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/>
                <a:t>Data mining and feature selection</a:t>
              </a:r>
            </a:p>
            <a:p>
              <a:pPr marL="285750" indent="-285750" algn="ctr">
                <a:buFontTx/>
                <a:buChar char="-"/>
              </a:pPr>
              <a:r>
                <a:rPr lang="en-AU" dirty="0" smtClean="0"/>
                <a:t>Information gain analysis</a:t>
              </a:r>
            </a:p>
            <a:p>
              <a:pPr marL="285750" indent="-285750" algn="ctr">
                <a:buFontTx/>
                <a:buChar char="-"/>
              </a:pPr>
              <a:r>
                <a:rPr lang="en-AU" dirty="0" smtClean="0"/>
                <a:t>Compute log-diff of each input variable</a:t>
              </a:r>
            </a:p>
            <a:p>
              <a:pPr marL="285750" indent="-285750" algn="ctr">
                <a:buFontTx/>
                <a:buChar char="-"/>
              </a:pPr>
              <a:r>
                <a:rPr lang="en-AU" dirty="0" smtClean="0"/>
                <a:t>Standardise inputs</a:t>
              </a:r>
            </a:p>
            <a:p>
              <a:pPr marL="285750" indent="-285750" algn="ctr">
                <a:buFontTx/>
                <a:buChar char="-"/>
              </a:pPr>
              <a:r>
                <a:rPr lang="en-AU" dirty="0" smtClean="0"/>
                <a:t>Max-min outputs</a:t>
              </a:r>
            </a:p>
            <a:p>
              <a:pPr algn="ctr"/>
              <a:r>
                <a:rPr lang="en-AU" dirty="0" smtClean="0"/>
                <a:t> </a:t>
              </a:r>
              <a:endParaRPr lang="en-AU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949223" y="1312118"/>
              <a:ext cx="1461477" cy="1293843"/>
            </a:xfrm>
            <a:prstGeom prst="roundRect">
              <a:avLst/>
            </a:prstGeom>
            <a:solidFill>
              <a:srgbClr val="EE52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/>
                <a:t>Stock direction n</a:t>
              </a:r>
              <a:r>
                <a:rPr lang="en-AU" b="1" dirty="0" smtClean="0"/>
                <a:t>etwork</a:t>
              </a:r>
            </a:p>
            <a:p>
              <a:pPr algn="ctr"/>
              <a:r>
                <a:rPr lang="en-AU" b="1" dirty="0" smtClean="0"/>
                <a:t>(+/-)</a:t>
              </a:r>
              <a:endParaRPr lang="en-AU" b="1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949222" y="3341730"/>
              <a:ext cx="1461477" cy="1293843"/>
            </a:xfrm>
            <a:prstGeom prst="roundRect">
              <a:avLst/>
            </a:prstGeom>
            <a:solidFill>
              <a:srgbClr val="EE52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/>
                <a:t>Stock return network</a:t>
              </a:r>
            </a:p>
            <a:p>
              <a:pPr algn="ctr"/>
              <a:r>
                <a:rPr lang="en-AU" b="1" dirty="0" smtClean="0"/>
                <a:t>(x %)</a:t>
              </a:r>
              <a:endParaRPr lang="en-AU" b="1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0205656" y="2262437"/>
              <a:ext cx="1461477" cy="1293843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 smtClean="0"/>
                <a:t>Apply trading rules</a:t>
              </a:r>
              <a:endParaRPr lang="en-AU" b="1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326656" y="2988653"/>
              <a:ext cx="588821" cy="721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7155515" y="2020535"/>
              <a:ext cx="762978" cy="8888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55515" y="2985372"/>
              <a:ext cx="725939" cy="93711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9464919" y="2047295"/>
              <a:ext cx="686518" cy="7639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9464918" y="2995869"/>
              <a:ext cx="686519" cy="8803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15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908" y="1325563"/>
            <a:ext cx="6616930" cy="4560887"/>
          </a:xfrm>
        </p:spPr>
        <p:txBody>
          <a:bodyPr>
            <a:normAutofit fontScale="85000" lnSpcReduction="20000"/>
          </a:bodyPr>
          <a:lstStyle/>
          <a:p>
            <a:r>
              <a:rPr lang="en-AU" dirty="0"/>
              <a:t>S&amp;P 500 (U.S.)</a:t>
            </a:r>
          </a:p>
          <a:p>
            <a:r>
              <a:rPr lang="en-AU" dirty="0"/>
              <a:t>S&amp;P/TSX Financials Sector Index (</a:t>
            </a:r>
            <a:r>
              <a:rPr lang="en-AU" dirty="0" smtClean="0"/>
              <a:t>Canada</a:t>
            </a:r>
            <a:r>
              <a:rPr lang="en-AU" dirty="0"/>
              <a:t>)</a:t>
            </a:r>
          </a:p>
          <a:p>
            <a:r>
              <a:rPr lang="en-AU" dirty="0"/>
              <a:t>Shanghai Composite Index (China)</a:t>
            </a:r>
          </a:p>
          <a:p>
            <a:r>
              <a:rPr lang="en-AU" dirty="0"/>
              <a:t>S&amp;P/ASX 200 Daily Dividends</a:t>
            </a:r>
          </a:p>
          <a:p>
            <a:r>
              <a:rPr lang="en-AU" dirty="0"/>
              <a:t>Gold (Commodity)</a:t>
            </a:r>
          </a:p>
          <a:p>
            <a:r>
              <a:rPr lang="en-AU" dirty="0"/>
              <a:t>WTI Crude Oil (Commodity)</a:t>
            </a:r>
          </a:p>
          <a:p>
            <a:r>
              <a:rPr lang="en-AU" dirty="0"/>
              <a:t>AUD/USD (Currency)</a:t>
            </a:r>
          </a:p>
          <a:p>
            <a:r>
              <a:rPr lang="en-AU" dirty="0"/>
              <a:t>USD/JPY (Currency)</a:t>
            </a:r>
          </a:p>
          <a:p>
            <a:r>
              <a:rPr lang="en-AU" dirty="0"/>
              <a:t>Australian 90 Day Bank Bill</a:t>
            </a:r>
          </a:p>
          <a:p>
            <a:r>
              <a:rPr lang="en-AU" dirty="0"/>
              <a:t>Australian Government 10 Year Bonds</a:t>
            </a:r>
          </a:p>
          <a:p>
            <a:r>
              <a:rPr lang="en-AU" dirty="0"/>
              <a:t>United States 10 Year Treasury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4</a:t>
            </a:fld>
            <a:endParaRPr lang="en-A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3549" y="712270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List of inputs and lags</a:t>
            </a:r>
          </a:p>
          <a:p>
            <a:r>
              <a:rPr lang="en-AU" dirty="0" smtClean="0"/>
              <a:t>Few charts</a:t>
            </a:r>
          </a:p>
          <a:p>
            <a:endParaRPr lang="en-AU" dirty="0" smtClean="0"/>
          </a:p>
          <a:p>
            <a:r>
              <a:rPr lang="en-AU" dirty="0" smtClean="0"/>
              <a:t>The project will be implemented in Python</a:t>
            </a:r>
          </a:p>
          <a:p>
            <a:r>
              <a:rPr lang="en-AU" dirty="0" smtClean="0"/>
              <a:t>Use of open source libraries such as </a:t>
            </a:r>
            <a:r>
              <a:rPr lang="en-AU" dirty="0" err="1" smtClean="0"/>
              <a:t>neuPy</a:t>
            </a:r>
            <a:r>
              <a:rPr lang="en-AU" dirty="0" smtClean="0"/>
              <a:t> and </a:t>
            </a:r>
            <a:r>
              <a:rPr lang="en-AU" dirty="0" err="1" smtClean="0"/>
              <a:t>scikit</a:t>
            </a:r>
            <a:r>
              <a:rPr lang="en-AU" dirty="0" smtClean="0"/>
              <a:t>-learn which have a number different learning algorithms and network architectures to experiment with.</a:t>
            </a:r>
          </a:p>
          <a:p>
            <a:endParaRPr lang="en-AU" dirty="0" smtClean="0"/>
          </a:p>
          <a:p>
            <a:r>
              <a:rPr lang="en-AU" dirty="0" smtClean="0"/>
              <a:t>RUN HERE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2" t="6666" r="8782" b="4861"/>
          <a:stretch/>
        </p:blipFill>
        <p:spPr>
          <a:xfrm>
            <a:off x="7696199" y="576744"/>
            <a:ext cx="3990975" cy="338065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590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 smtClean="0"/>
              <a:t>Inputs to the Neural Network</a:t>
            </a:r>
            <a:endParaRPr lang="en-AU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4" b="5900"/>
          <a:stretch/>
        </p:blipFill>
        <p:spPr>
          <a:xfrm>
            <a:off x="6260898" y="4108551"/>
            <a:ext cx="4699404" cy="23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954" y="1043599"/>
            <a:ext cx="6466254" cy="5340960"/>
          </a:xfrm>
        </p:spPr>
        <p:txBody>
          <a:bodyPr>
            <a:noAutofit/>
          </a:bodyPr>
          <a:lstStyle/>
          <a:p>
            <a:r>
              <a:rPr lang="en-AU" sz="2400" dirty="0" smtClean="0"/>
              <a:t>Python 2.7</a:t>
            </a:r>
            <a:endParaRPr lang="en-AU" sz="2400" dirty="0"/>
          </a:p>
          <a:p>
            <a:r>
              <a:rPr lang="en-AU" sz="2400" dirty="0" smtClean="0"/>
              <a:t>Utilises open-source libraries, </a:t>
            </a:r>
            <a:r>
              <a:rPr lang="en-AU" sz="2400" dirty="0"/>
              <a:t>such as </a:t>
            </a:r>
            <a:r>
              <a:rPr lang="en-AU" sz="2400" dirty="0" err="1" smtClean="0"/>
              <a:t>NeuPy</a:t>
            </a:r>
            <a:r>
              <a:rPr lang="en-AU" sz="2400" dirty="0" smtClean="0"/>
              <a:t> </a:t>
            </a:r>
            <a:r>
              <a:rPr lang="en-AU" sz="2400" dirty="0"/>
              <a:t>and </a:t>
            </a:r>
            <a:r>
              <a:rPr lang="en-AU" sz="2400" dirty="0" err="1" smtClean="0"/>
              <a:t>scikit</a:t>
            </a:r>
            <a:r>
              <a:rPr lang="en-AU" sz="2400" dirty="0" smtClean="0"/>
              <a:t>-learn.</a:t>
            </a:r>
          </a:p>
          <a:p>
            <a:r>
              <a:rPr lang="en-AU" sz="2400" dirty="0" smtClean="0"/>
              <a:t>The input data is first </a:t>
            </a:r>
            <a:r>
              <a:rPr lang="en-AU" sz="2400" dirty="0" smtClean="0"/>
              <a:t>cleaned </a:t>
            </a:r>
            <a:r>
              <a:rPr lang="en-AU" sz="2400" dirty="0" smtClean="0"/>
              <a:t>and aligned based on a specified </a:t>
            </a:r>
            <a:r>
              <a:rPr lang="en-AU" sz="2400" i="1" dirty="0" smtClean="0"/>
              <a:t>lag</a:t>
            </a:r>
            <a:r>
              <a:rPr lang="en-AU" sz="2400" dirty="0" smtClean="0"/>
              <a:t> before being fed into the neural networks.</a:t>
            </a:r>
          </a:p>
          <a:p>
            <a:r>
              <a:rPr lang="en-AU" sz="2400" dirty="0" smtClean="0"/>
              <a:t>Used conjugate gradient optimisation for network learning</a:t>
            </a:r>
          </a:p>
          <a:p>
            <a:r>
              <a:rPr lang="en-AU" sz="2400" dirty="0" smtClean="0"/>
              <a:t>Runtime performance is very dependent on the time horizons and number of inputs we select.</a:t>
            </a:r>
          </a:p>
          <a:p>
            <a:r>
              <a:rPr lang="en-AU" sz="2400" dirty="0" smtClean="0"/>
              <a:t>Optimal network architecture with bias at each hidden node</a:t>
            </a:r>
          </a:p>
          <a:p>
            <a:pPr marL="0" indent="0">
              <a:buNone/>
            </a:pPr>
            <a:r>
              <a:rPr lang="en-AU" sz="2400" dirty="0" smtClean="0"/>
              <a:t>input layer&lt;11&gt;, tanh&lt;22&gt;,output layer&lt;1&gt;</a:t>
            </a:r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5</a:t>
            </a:fld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028" y="861280"/>
            <a:ext cx="4432300" cy="3324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6472" r="8284" b="5011"/>
          <a:stretch/>
        </p:blipFill>
        <p:spPr>
          <a:xfrm>
            <a:off x="6713415" y="2651126"/>
            <a:ext cx="4829175" cy="333480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590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 smtClean="0"/>
              <a:t>Implementation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5512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AU" b="1" dirty="0" smtClean="0"/>
              <a:t>Performance: March 2007 – May 2016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6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t="4498" r="8125" b="2308"/>
          <a:stretch/>
        </p:blipFill>
        <p:spPr>
          <a:xfrm>
            <a:off x="1197296" y="3727939"/>
            <a:ext cx="5211845" cy="3130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t="4469" r="6635" b="1119"/>
          <a:stretch/>
        </p:blipFill>
        <p:spPr>
          <a:xfrm>
            <a:off x="7003139" y="3931138"/>
            <a:ext cx="3932439" cy="2608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4380" r="8473" b="1603"/>
          <a:stretch/>
        </p:blipFill>
        <p:spPr>
          <a:xfrm>
            <a:off x="1197296" y="965835"/>
            <a:ext cx="5172669" cy="2762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9" t="4636" r="7224" b="747"/>
          <a:stretch/>
        </p:blipFill>
        <p:spPr>
          <a:xfrm>
            <a:off x="7003139" y="1022179"/>
            <a:ext cx="3829539" cy="2618154"/>
          </a:xfrm>
          <a:prstGeom prst="rect">
            <a:avLst/>
          </a:prstGeom>
        </p:spPr>
      </p:pic>
      <p:sp>
        <p:nvSpPr>
          <p:cNvPr id="10" name="Left-Right Arrow 9"/>
          <p:cNvSpPr/>
          <p:nvPr/>
        </p:nvSpPr>
        <p:spPr>
          <a:xfrm>
            <a:off x="3663301" y="6130315"/>
            <a:ext cx="1492739" cy="3360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008073" y="5595815"/>
            <a:ext cx="144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Training Period</a:t>
            </a:r>
            <a:endParaRPr lang="en-AU" b="1" dirty="0"/>
          </a:p>
        </p:txBody>
      </p:sp>
      <p:sp>
        <p:nvSpPr>
          <p:cNvPr id="12" name="Left-Right Arrow 11"/>
          <p:cNvSpPr/>
          <p:nvPr/>
        </p:nvSpPr>
        <p:spPr>
          <a:xfrm>
            <a:off x="3649472" y="2989812"/>
            <a:ext cx="1492739" cy="3360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/>
          <p:cNvSpPr txBox="1"/>
          <p:nvPr/>
        </p:nvSpPr>
        <p:spPr>
          <a:xfrm>
            <a:off x="4108779" y="2442415"/>
            <a:ext cx="144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Training Period</a:t>
            </a:r>
            <a:endParaRPr lang="en-AU" b="1" dirty="0"/>
          </a:p>
        </p:txBody>
      </p:sp>
      <p:sp>
        <p:nvSpPr>
          <p:cNvPr id="14" name="12-Point Star 13"/>
          <p:cNvSpPr/>
          <p:nvPr/>
        </p:nvSpPr>
        <p:spPr>
          <a:xfrm>
            <a:off x="9531417" y="182026"/>
            <a:ext cx="2660583" cy="2149230"/>
          </a:xfrm>
          <a:prstGeom prst="star1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dirty="0" smtClean="0">
                <a:solidFill>
                  <a:schemeClr val="tx1"/>
                </a:solidFill>
              </a:rPr>
              <a:t>Daily </a:t>
            </a:r>
            <a:r>
              <a:rPr lang="en-AU" sz="1600" b="1" dirty="0">
                <a:solidFill>
                  <a:schemeClr val="tx1"/>
                </a:solidFill>
              </a:rPr>
              <a:t>direction </a:t>
            </a:r>
            <a:r>
              <a:rPr lang="en-AU" sz="1600" b="1" dirty="0">
                <a:solidFill>
                  <a:schemeClr val="tx1"/>
                </a:solidFill>
              </a:rPr>
              <a:t>Guessed 1467 out of 2392 = 61% </a:t>
            </a:r>
            <a:r>
              <a:rPr lang="en-AU" sz="1600" b="1" dirty="0">
                <a:solidFill>
                  <a:schemeClr val="tx1"/>
                </a:solidFill>
              </a:rPr>
              <a:t>correct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057279" y="3751385"/>
            <a:ext cx="1982412" cy="73137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dirty="0" smtClean="0">
                <a:solidFill>
                  <a:schemeClr val="tx1"/>
                </a:solidFill>
              </a:rPr>
              <a:t>Intra </a:t>
            </a:r>
            <a:r>
              <a:rPr lang="en-AU" sz="1600" b="1" dirty="0">
                <a:solidFill>
                  <a:schemeClr val="tx1"/>
                </a:solidFill>
              </a:rPr>
              <a:t>Day </a:t>
            </a:r>
            <a:r>
              <a:rPr lang="en-AU" sz="1600" b="1" dirty="0" smtClean="0">
                <a:solidFill>
                  <a:schemeClr val="tx1"/>
                </a:solidFill>
              </a:rPr>
              <a:t>Log returns</a:t>
            </a:r>
            <a:endParaRPr lang="en-AU" sz="1600" b="1" dirty="0">
              <a:solidFill>
                <a:schemeClr val="tx1"/>
              </a:solidFill>
            </a:endParaRPr>
          </a:p>
          <a:p>
            <a:r>
              <a:rPr lang="en-AU" sz="1600" b="1" dirty="0" smtClean="0">
                <a:solidFill>
                  <a:schemeClr val="tx1"/>
                </a:solidFill>
              </a:rPr>
              <a:t>RMSE </a:t>
            </a:r>
            <a:r>
              <a:rPr lang="en-AU" sz="1600" b="1" dirty="0">
                <a:solidFill>
                  <a:schemeClr val="tx1"/>
                </a:solidFill>
              </a:rPr>
              <a:t>=  </a:t>
            </a:r>
            <a:r>
              <a:rPr lang="en-AU" sz="1600" b="1" dirty="0" smtClean="0">
                <a:solidFill>
                  <a:schemeClr val="tx1"/>
                </a:solidFill>
              </a:rPr>
              <a:t>0.015</a:t>
            </a:r>
            <a:endParaRPr lang="en-AU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9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7968"/>
            <a:ext cx="6217663" cy="4351338"/>
          </a:xfrm>
        </p:spPr>
        <p:txBody>
          <a:bodyPr>
            <a:normAutofit/>
          </a:bodyPr>
          <a:lstStyle/>
          <a:p>
            <a:r>
              <a:rPr lang="en-AU" dirty="0" smtClean="0"/>
              <a:t>A trading simulation was developed to further compare our results to a typical buy-and-hold strategy.</a:t>
            </a:r>
          </a:p>
          <a:p>
            <a:r>
              <a:rPr lang="en-AU" dirty="0" smtClean="0"/>
              <a:t>We compared two hypothetical portfolios, one representing the ASX200 and another investing based on the buy/sell signals generated by our neural network.</a:t>
            </a:r>
          </a:p>
          <a:p>
            <a:r>
              <a:rPr lang="en-AU" dirty="0" smtClean="0"/>
              <a:t>Results look promising but further testing is required!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7</a:t>
            </a:fld>
            <a:endParaRPr lang="en-AU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590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 smtClean="0"/>
              <a:t>Validation Results</a:t>
            </a:r>
            <a:endParaRPr lang="en-AU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4354" r="7911" b="2005"/>
          <a:stretch/>
        </p:blipFill>
        <p:spPr>
          <a:xfrm>
            <a:off x="7055863" y="1527967"/>
            <a:ext cx="5071365" cy="36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077" y="0"/>
            <a:ext cx="10515600" cy="1325563"/>
          </a:xfrm>
        </p:spPr>
        <p:txBody>
          <a:bodyPr>
            <a:normAutofit/>
          </a:bodyPr>
          <a:lstStyle/>
          <a:p>
            <a:r>
              <a:rPr lang="en-AU" b="1" dirty="0" smtClean="0"/>
              <a:t>Conclusion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077" y="1117599"/>
            <a:ext cx="10515600" cy="4900246"/>
          </a:xfrm>
        </p:spPr>
        <p:txBody>
          <a:bodyPr>
            <a:normAutofit/>
          </a:bodyPr>
          <a:lstStyle/>
          <a:p>
            <a:r>
              <a:rPr lang="en-AU" dirty="0" smtClean="0"/>
              <a:t>Results we obtained using RMSE and accuracy percentage were promising, and broadly inline with what was achieved in the paper.</a:t>
            </a:r>
          </a:p>
          <a:p>
            <a:r>
              <a:rPr lang="en-AU" dirty="0" smtClean="0"/>
              <a:t>There does appear to be inefficiencies in the market we can exploit.</a:t>
            </a:r>
          </a:p>
          <a:p>
            <a:r>
              <a:rPr lang="en-AU" dirty="0" smtClean="0"/>
              <a:t>The trading simulation showed better than expected results, and could be enhanced to account for dividends, taxes and transaction costs to produce a more realistic P&amp;L.</a:t>
            </a:r>
          </a:p>
          <a:p>
            <a:r>
              <a:rPr lang="en-AU" dirty="0" smtClean="0"/>
              <a:t>Further work can be done to optimise the input selection and neural network parameters.</a:t>
            </a:r>
          </a:p>
          <a:p>
            <a:r>
              <a:rPr lang="en-AU" dirty="0" smtClean="0"/>
              <a:t>We can also look at applying more rigorous testing against different time frames and market conditions to ensure our results are consistent and not just a statistical anomaly. </a:t>
            </a:r>
          </a:p>
          <a:p>
            <a:endParaRPr lang="en-AU" dirty="0" smtClean="0"/>
          </a:p>
          <a:p>
            <a:endParaRPr lang="en-AU" sz="28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8</a:t>
            </a:fld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lum/>
          </a:blip>
          <a:srcRect l="10686" t="38064" r="46691" b="12403"/>
          <a:stretch/>
        </p:blipFill>
        <p:spPr>
          <a:xfrm>
            <a:off x="9824668" y="5314338"/>
            <a:ext cx="2265731" cy="1407013"/>
          </a:xfrm>
          <a:prstGeom prst="rect">
            <a:avLst/>
          </a:prstGeom>
          <a:solidFill>
            <a:schemeClr val="accent1"/>
          </a:solidFill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85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David </a:t>
            </a:r>
            <a:r>
              <a:rPr lang="en-AU" dirty="0" err="1" smtClean="0"/>
              <a:t>Enke</a:t>
            </a:r>
            <a:r>
              <a:rPr lang="en-AU" dirty="0" smtClean="0"/>
              <a:t>, </a:t>
            </a:r>
            <a:r>
              <a:rPr lang="en-AU" dirty="0" err="1"/>
              <a:t>Suraphan</a:t>
            </a:r>
            <a:r>
              <a:rPr lang="en-AU" dirty="0"/>
              <a:t> </a:t>
            </a:r>
            <a:r>
              <a:rPr lang="en-AU" dirty="0" err="1" smtClean="0"/>
              <a:t>Thawornwong</a:t>
            </a:r>
            <a:r>
              <a:rPr lang="en-AU" dirty="0" smtClean="0"/>
              <a:t> (2005), </a:t>
            </a:r>
            <a:r>
              <a:rPr lang="en-AU" dirty="0"/>
              <a:t>The use of data mining and neural </a:t>
            </a:r>
            <a:r>
              <a:rPr lang="en-AU" dirty="0" smtClean="0"/>
              <a:t>networks for </a:t>
            </a:r>
            <a:r>
              <a:rPr lang="en-AU" dirty="0"/>
              <a:t>forecasting stock market </a:t>
            </a:r>
            <a:r>
              <a:rPr lang="en-AU" dirty="0" smtClean="0"/>
              <a:t>returns; </a:t>
            </a:r>
            <a:r>
              <a:rPr lang="en-AU" dirty="0"/>
              <a:t>Expert Systems with Applications 29 (2005) 927–940</a:t>
            </a:r>
            <a:endParaRPr lang="en-AU" dirty="0" smtClean="0"/>
          </a:p>
          <a:p>
            <a:r>
              <a:rPr lang="en-AU" dirty="0"/>
              <a:t>Mark T. </a:t>
            </a:r>
            <a:r>
              <a:rPr lang="en-AU" dirty="0" err="1" smtClean="0"/>
              <a:t>Leunga</a:t>
            </a:r>
            <a:r>
              <a:rPr lang="en-AU" dirty="0" smtClean="0"/>
              <a:t>, </a:t>
            </a:r>
            <a:r>
              <a:rPr lang="en-AU" dirty="0" err="1" smtClean="0"/>
              <a:t>Hazem</a:t>
            </a:r>
            <a:r>
              <a:rPr lang="en-AU" dirty="0" smtClean="0"/>
              <a:t> </a:t>
            </a:r>
            <a:r>
              <a:rPr lang="en-AU" dirty="0" err="1"/>
              <a:t>Daoukb</a:t>
            </a:r>
            <a:r>
              <a:rPr lang="en-AU" dirty="0"/>
              <a:t>, An-Sing </a:t>
            </a:r>
            <a:r>
              <a:rPr lang="en-AU" dirty="0" err="1" smtClean="0"/>
              <a:t>Chenc</a:t>
            </a:r>
            <a:r>
              <a:rPr lang="en-AU" dirty="0" smtClean="0"/>
              <a:t> (2000) </a:t>
            </a:r>
            <a:r>
              <a:rPr lang="en-AU" dirty="0"/>
              <a:t>Forecasting stock indices: a comparison of classification and </a:t>
            </a:r>
            <a:r>
              <a:rPr lang="en-AU" dirty="0" smtClean="0"/>
              <a:t>level estimation models; </a:t>
            </a:r>
            <a:r>
              <a:rPr lang="en-AU" dirty="0"/>
              <a:t>http://papers.ssrn.com/sol3/papers.cfm?abstract_id=200429</a:t>
            </a:r>
            <a:endParaRPr lang="en-AU" dirty="0" smtClean="0"/>
          </a:p>
          <a:p>
            <a:r>
              <a:rPr lang="de-DE" dirty="0"/>
              <a:t>Michal </a:t>
            </a:r>
            <a:r>
              <a:rPr lang="de-DE" dirty="0" smtClean="0"/>
              <a:t>Tka, Robert </a:t>
            </a:r>
            <a:r>
              <a:rPr lang="de-DE" dirty="0"/>
              <a:t>Verner </a:t>
            </a:r>
            <a:r>
              <a:rPr lang="de-DE" dirty="0" smtClean="0"/>
              <a:t>(2016) </a:t>
            </a:r>
            <a:r>
              <a:rPr lang="en-AU" dirty="0" smtClean="0"/>
              <a:t>Artificial </a:t>
            </a:r>
            <a:r>
              <a:rPr lang="en-AU" dirty="0"/>
              <a:t>neural networks in business: Two decades of </a:t>
            </a:r>
            <a:r>
              <a:rPr lang="en-AU" dirty="0" smtClean="0"/>
              <a:t>research; </a:t>
            </a:r>
            <a:r>
              <a:rPr lang="en-AU" dirty="0"/>
              <a:t>Applied Soft Computing 38 (2016) </a:t>
            </a:r>
            <a:r>
              <a:rPr lang="en-AU" dirty="0" smtClean="0"/>
              <a:t>788–804</a:t>
            </a:r>
          </a:p>
          <a:p>
            <a:r>
              <a:rPr lang="pt-BR" dirty="0"/>
              <a:t>Rodolfo C. </a:t>
            </a:r>
            <a:r>
              <a:rPr lang="pt-BR" dirty="0" smtClean="0"/>
              <a:t>Cavalcante, Rodrigo </a:t>
            </a:r>
            <a:r>
              <a:rPr lang="pt-BR" dirty="0"/>
              <a:t>C. Brasileiro b , Victor L.F. Souza b , Jarley P. </a:t>
            </a:r>
            <a:r>
              <a:rPr lang="pt-BR" dirty="0" smtClean="0"/>
              <a:t>Nobrega, </a:t>
            </a:r>
            <a:r>
              <a:rPr lang="en-AU" dirty="0" smtClean="0"/>
              <a:t>Adriano </a:t>
            </a:r>
            <a:r>
              <a:rPr lang="en-AU" dirty="0"/>
              <a:t>L.I. Oliveira </a:t>
            </a:r>
            <a:r>
              <a:rPr lang="en-AU" dirty="0" smtClean="0"/>
              <a:t>(2016) Computational </a:t>
            </a:r>
            <a:r>
              <a:rPr lang="en-AU" dirty="0"/>
              <a:t>Intelligence and Financial Markets: A Survey </a:t>
            </a:r>
            <a:r>
              <a:rPr lang="en-AU" dirty="0" smtClean="0"/>
              <a:t>and Future Directions; </a:t>
            </a:r>
            <a:r>
              <a:rPr lang="en-AU" dirty="0"/>
              <a:t>Expert Systems With Applications 55 (2016) </a:t>
            </a:r>
            <a:r>
              <a:rPr lang="en-AU" dirty="0" smtClean="0"/>
              <a:t>194–211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C7BE9-CD48-48A8-BCD1-85F8E18C9CB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14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3540</TotalTime>
  <Words>670</Words>
  <Application>Microsoft Office PowerPoint</Application>
  <PresentationFormat>Widescreen</PresentationFormat>
  <Paragraphs>88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The use of data mining and neural networks for forecasting stock market returns David Enke, Suraphan Thawornwong 2005 </vt:lpstr>
      <vt:lpstr>Motivation – Aussie stock market</vt:lpstr>
      <vt:lpstr>System overview – daily predictions of ASX200</vt:lpstr>
      <vt:lpstr>PowerPoint Presentation</vt:lpstr>
      <vt:lpstr>PowerPoint Presentation</vt:lpstr>
      <vt:lpstr>Performance: March 2007 – May 2016</vt:lpstr>
      <vt:lpstr>PowerPoint Presentation</vt:lpstr>
      <vt:lpstr>Conclusion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Calibrating Libor Market Models Morten Bjerregaard Pedersen 1998</dc:title>
  <dc:creator>Joel Cappelli</dc:creator>
  <cp:lastModifiedBy>Joel Cappelli</cp:lastModifiedBy>
  <cp:revision>192</cp:revision>
  <dcterms:created xsi:type="dcterms:W3CDTF">2015-08-29T00:37:52Z</dcterms:created>
  <dcterms:modified xsi:type="dcterms:W3CDTF">2016-06-02T09:49:03Z</dcterms:modified>
</cp:coreProperties>
</file>